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0104100" cy="13404850"/>
  <p:notesSz cx="20104100" cy="13404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19"/>
  </p:normalViewPr>
  <p:slideViewPr>
    <p:cSldViewPr>
      <p:cViewPr varScale="1">
        <p:scale>
          <a:sx n="77" d="100"/>
          <a:sy n="77" d="100"/>
        </p:scale>
        <p:origin x="624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4155503"/>
            <a:ext cx="17088486" cy="28150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7506716"/>
            <a:ext cx="14072870" cy="335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083115"/>
            <a:ext cx="8745284" cy="8847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083115"/>
            <a:ext cx="8745284" cy="8847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5263" y="627653"/>
            <a:ext cx="12906375" cy="58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43434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3083115"/>
            <a:ext cx="18093690" cy="8847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2466511"/>
            <a:ext cx="6433312" cy="670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2466511"/>
            <a:ext cx="4623943" cy="670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2466511"/>
            <a:ext cx="4623943" cy="670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xh7928@rit.edu" TargetMode="External"/><Relationship Id="rId13" Type="http://schemas.openxmlformats.org/officeDocument/2006/relationships/image" Target="../media/image8.tiff"/><Relationship Id="rId3" Type="http://schemas.openxmlformats.org/officeDocument/2006/relationships/image" Target="../media/image2.png"/><Relationship Id="rId7" Type="http://schemas.openxmlformats.org/officeDocument/2006/relationships/hyperlink" Target="mailto:atg5232@rit.edu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r2126@rit.ed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4.tiff"/><Relationship Id="rId15" Type="http://schemas.openxmlformats.org/officeDocument/2006/relationships/image" Target="../media/image10.tiff"/><Relationship Id="rId10" Type="http://schemas.openxmlformats.org/officeDocument/2006/relationships/image" Target="../media/image5.tiff"/><Relationship Id="rId4" Type="http://schemas.openxmlformats.org/officeDocument/2006/relationships/image" Target="../media/image3.tiff"/><Relationship Id="rId9" Type="http://schemas.openxmlformats.org/officeDocument/2006/relationships/hyperlink" Target="mailto:rkr@cs.rit.edu" TargetMode="External"/><Relationship Id="rId1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99" y="2654816"/>
            <a:ext cx="4593590" cy="173233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1615" marR="760095" indent="-208915">
              <a:lnSpc>
                <a:spcPct val="101899"/>
              </a:lnSpc>
              <a:spcBef>
                <a:spcPts val="8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Popularity of ransomware has increased drastically</a:t>
            </a:r>
            <a:endParaRPr sz="1450" dirty="0">
              <a:latin typeface="Arial"/>
              <a:cs typeface="Arial"/>
            </a:endParaRPr>
          </a:p>
          <a:p>
            <a:pPr marL="221615" marR="5080" indent="-208915">
              <a:lnSpc>
                <a:spcPct val="101099"/>
              </a:lnSpc>
              <a:spcBef>
                <a:spcPts val="57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Responsible for some of the largest attacks and loss of capital globally by malware</a:t>
            </a:r>
            <a:endParaRPr sz="1450" dirty="0">
              <a:latin typeface="Arial"/>
              <a:cs typeface="Arial"/>
            </a:endParaRPr>
          </a:p>
          <a:p>
            <a:pPr marL="221615" marR="179070" indent="-208915" algn="just">
              <a:lnSpc>
                <a:spcPct val="101499"/>
              </a:lnSpc>
              <a:spcBef>
                <a:spcPts val="560"/>
              </a:spcBef>
              <a:buChar char="•"/>
              <a:tabLst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This study is motivated to build, test, and observe ransomware so that it can be better understood and mitigated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0550" y="4712954"/>
            <a:ext cx="2970168" cy="4629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2900" spc="15" dirty="0">
                <a:solidFill>
                  <a:srgbClr val="FA6A1B"/>
                </a:solidFill>
                <a:latin typeface="Arial"/>
                <a:cs typeface="Arial"/>
              </a:rPr>
              <a:t>Ransomware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6777" y="5461251"/>
            <a:ext cx="4624070" cy="38118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15240" indent="-208915">
              <a:lnSpc>
                <a:spcPct val="116199"/>
              </a:lnSpc>
              <a:spcBef>
                <a:spcPts val="95"/>
              </a:spcBef>
              <a:buFontTx/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Ransomware is a type of malware that renders users' files inaccessible by encrypting them with a key known only to the attacker.</a:t>
            </a:r>
            <a:endParaRPr sz="1600" dirty="0">
              <a:latin typeface="Arial"/>
              <a:cs typeface="Arial"/>
            </a:endParaRPr>
          </a:p>
          <a:p>
            <a:pPr marL="221615" marR="635000" indent="-208915">
              <a:lnSpc>
                <a:spcPct val="116199"/>
              </a:lnSpc>
              <a:spcBef>
                <a:spcPts val="4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In most cases, a ransom in the form of cryptocurrency is demanded by the malicious actor, hence the term ransomware [1]</a:t>
            </a:r>
          </a:p>
          <a:p>
            <a:pPr marL="221615" indent="-208915">
              <a:spcBef>
                <a:spcPts val="280"/>
              </a:spcBef>
              <a:buFontTx/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In 2019, the average payment requested to release les from ransomware was $84,116. This has been steadily increasing.</a:t>
            </a:r>
          </a:p>
          <a:p>
            <a:pPr marL="221615" indent="-208915">
              <a:lnSpc>
                <a:spcPct val="100000"/>
              </a:lnSpc>
              <a:spcBef>
                <a:spcPts val="28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the notable ”WannaCry” ransomware affected businesses and users in over 150 countries and cost an estimated $4 billion in financial losses [6]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5263" y="627653"/>
            <a:ext cx="12906375" cy="1138132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dirty="0"/>
              <a:t>Constructing Malicious Ransomware In Python</a:t>
            </a:r>
            <a:br>
              <a:rPr lang="en-US" dirty="0"/>
            </a:br>
            <a:endParaRPr spc="5" dirty="0"/>
          </a:p>
        </p:txBody>
      </p:sp>
      <p:sp>
        <p:nvSpPr>
          <p:cNvPr id="6" name="object 6"/>
          <p:cNvSpPr/>
          <p:nvPr/>
        </p:nvSpPr>
        <p:spPr>
          <a:xfrm>
            <a:off x="340462" y="1908648"/>
            <a:ext cx="19392900" cy="0"/>
          </a:xfrm>
          <a:custGeom>
            <a:avLst/>
            <a:gdLst/>
            <a:ahLst/>
            <a:cxnLst/>
            <a:rect l="l" t="t" r="r" b="b"/>
            <a:pathLst>
              <a:path w="19392900">
                <a:moveTo>
                  <a:pt x="19392712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38225" y="29783"/>
            <a:ext cx="2674962" cy="1846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1098" y="302512"/>
            <a:ext cx="995807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10" dirty="0">
                <a:solidFill>
                  <a:srgbClr val="F96A1B"/>
                </a:solidFill>
                <a:latin typeface="Arial"/>
                <a:cs typeface="Arial"/>
              </a:rPr>
              <a:t>B. </a:t>
            </a:r>
            <a:r>
              <a:rPr sz="2050" spc="15" dirty="0">
                <a:solidFill>
                  <a:srgbClr val="F96A1B"/>
                </a:solidFill>
                <a:latin typeface="Arial"/>
                <a:cs typeface="Arial"/>
              </a:rPr>
              <a:t>THOMAS </a:t>
            </a:r>
            <a:r>
              <a:rPr sz="2050" spc="10" dirty="0">
                <a:solidFill>
                  <a:srgbClr val="F96A1B"/>
                </a:solidFill>
                <a:latin typeface="Arial"/>
                <a:cs typeface="Arial"/>
              </a:rPr>
              <a:t>GOLISANO </a:t>
            </a:r>
            <a:r>
              <a:rPr sz="2050" spc="15" dirty="0">
                <a:solidFill>
                  <a:srgbClr val="F96A1B"/>
                </a:solidFill>
                <a:latin typeface="Arial"/>
                <a:cs typeface="Arial"/>
              </a:rPr>
              <a:t>COLLEGE OF COMPUTING &amp; </a:t>
            </a:r>
            <a:r>
              <a:rPr sz="2050" spc="10" dirty="0">
                <a:solidFill>
                  <a:srgbClr val="F96A1B"/>
                </a:solidFill>
                <a:latin typeface="Arial"/>
                <a:cs typeface="Arial"/>
              </a:rPr>
              <a:t>INFORMATION</a:t>
            </a:r>
            <a:r>
              <a:rPr sz="2050" spc="-15" dirty="0">
                <a:solidFill>
                  <a:srgbClr val="F96A1B"/>
                </a:solidFill>
                <a:latin typeface="Arial"/>
                <a:cs typeface="Arial"/>
              </a:rPr>
              <a:t> </a:t>
            </a:r>
            <a:r>
              <a:rPr sz="2050" spc="10" dirty="0">
                <a:solidFill>
                  <a:srgbClr val="F96A1B"/>
                </a:solidFill>
                <a:latin typeface="Arial"/>
                <a:cs typeface="Arial"/>
              </a:rPr>
              <a:t>SCIENCES</a:t>
            </a:r>
            <a:endParaRPr sz="20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2468699"/>
            <a:ext cx="20104100" cy="934085"/>
          </a:xfrm>
          <a:custGeom>
            <a:avLst/>
            <a:gdLst/>
            <a:ahLst/>
            <a:cxnLst/>
            <a:rect l="l" t="t" r="r" b="b"/>
            <a:pathLst>
              <a:path w="20104100" h="934084">
                <a:moveTo>
                  <a:pt x="20104098" y="0"/>
                </a:moveTo>
                <a:lnTo>
                  <a:pt x="0" y="0"/>
                </a:lnTo>
                <a:lnTo>
                  <a:pt x="0" y="934033"/>
                </a:lnTo>
                <a:lnTo>
                  <a:pt x="20104098" y="934033"/>
                </a:lnTo>
                <a:lnTo>
                  <a:pt x="20104098" y="0"/>
                </a:lnTo>
                <a:close/>
              </a:path>
            </a:pathLst>
          </a:custGeom>
          <a:solidFill>
            <a:srgbClr val="F96A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8791" y="12598568"/>
            <a:ext cx="6716258" cy="655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67237" y="3996950"/>
            <a:ext cx="2530475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00" spc="15" dirty="0">
                <a:solidFill>
                  <a:srgbClr val="F96A1B"/>
                </a:solidFill>
                <a:latin typeface="Arial"/>
                <a:cs typeface="Arial"/>
              </a:rPr>
              <a:t>System</a:t>
            </a:r>
            <a:r>
              <a:rPr sz="2900" spc="-45" dirty="0">
                <a:solidFill>
                  <a:srgbClr val="F96A1B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F96A1B"/>
                </a:solidFill>
                <a:latin typeface="Arial"/>
                <a:cs typeface="Arial"/>
              </a:rPr>
              <a:t>Design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5442" y="7813006"/>
            <a:ext cx="2575560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00" spc="15" dirty="0">
                <a:solidFill>
                  <a:srgbClr val="F96A1B"/>
                </a:solidFill>
                <a:latin typeface="Arial"/>
                <a:cs typeface="Arial"/>
              </a:rPr>
              <a:t>Im</a:t>
            </a:r>
            <a:r>
              <a:rPr sz="2900" spc="20" dirty="0">
                <a:solidFill>
                  <a:srgbClr val="F96A1B"/>
                </a:solidFill>
                <a:latin typeface="Arial"/>
                <a:cs typeface="Arial"/>
              </a:rPr>
              <a:t>p</a:t>
            </a:r>
            <a:r>
              <a:rPr sz="2900" dirty="0">
                <a:solidFill>
                  <a:srgbClr val="F96A1B"/>
                </a:solidFill>
                <a:latin typeface="Arial"/>
                <a:cs typeface="Arial"/>
              </a:rPr>
              <a:t>l</a:t>
            </a:r>
            <a:r>
              <a:rPr sz="2900" spc="15" dirty="0">
                <a:solidFill>
                  <a:srgbClr val="F96A1B"/>
                </a:solidFill>
                <a:latin typeface="Arial"/>
                <a:cs typeface="Arial"/>
              </a:rPr>
              <a:t>ement</a:t>
            </a:r>
            <a:r>
              <a:rPr sz="2900" spc="20" dirty="0">
                <a:solidFill>
                  <a:srgbClr val="F96A1B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F96A1B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F96A1B"/>
                </a:solidFill>
                <a:latin typeface="Arial"/>
                <a:cs typeface="Arial"/>
              </a:rPr>
              <a:t>i</a:t>
            </a:r>
            <a:r>
              <a:rPr sz="2900" spc="15" dirty="0">
                <a:solidFill>
                  <a:srgbClr val="F96A1B"/>
                </a:solidFill>
                <a:latin typeface="Arial"/>
                <a:cs typeface="Arial"/>
              </a:rPr>
              <a:t>on</a:t>
            </a:r>
            <a:endParaRPr sz="2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69615" y="9845754"/>
            <a:ext cx="3727389" cy="4629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2900" spc="15" dirty="0">
                <a:solidFill>
                  <a:srgbClr val="F96A1B"/>
                </a:solidFill>
                <a:latin typeface="Arial"/>
                <a:cs typeface="Arial"/>
              </a:rPr>
              <a:t>The Phish</a:t>
            </a:r>
            <a:endParaRPr lang="en-US" sz="29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00265" y="1987861"/>
            <a:ext cx="31750" cy="10362565"/>
          </a:xfrm>
          <a:custGeom>
            <a:avLst/>
            <a:gdLst/>
            <a:ahLst/>
            <a:cxnLst/>
            <a:rect l="l" t="t" r="r" b="b"/>
            <a:pathLst>
              <a:path w="31750" h="10362565">
                <a:moveTo>
                  <a:pt x="31126" y="10362377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64107" y="1987861"/>
            <a:ext cx="29209" cy="10362565"/>
          </a:xfrm>
          <a:custGeom>
            <a:avLst/>
            <a:gdLst/>
            <a:ahLst/>
            <a:cxnLst/>
            <a:rect l="l" t="t" r="r" b="b"/>
            <a:pathLst>
              <a:path w="29209" h="10362565">
                <a:moveTo>
                  <a:pt x="28853" y="10362377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610630" y="2114983"/>
            <a:ext cx="5114925" cy="4724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042160" algn="l"/>
                <a:tab pos="5101590" algn="l"/>
              </a:tabLst>
            </a:pPr>
            <a:r>
              <a:rPr sz="2900" u="heavy" spc="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900" u="heavy" spc="10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Results	</a:t>
            </a:r>
            <a:endParaRPr sz="29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15313" y="3868508"/>
            <a:ext cx="3517265" cy="237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068955" algn="l"/>
              </a:tabLst>
            </a:pPr>
            <a:r>
              <a:rPr lang="en-US" sz="1450" b="1" spc="5" dirty="0">
                <a:latin typeface="Arial"/>
                <a:cs typeface="Arial"/>
              </a:rPr>
              <a:t>Before</a:t>
            </a:r>
            <a:r>
              <a:rPr sz="1450" b="1" dirty="0">
                <a:latin typeface="Arial"/>
                <a:cs typeface="Arial"/>
              </a:rPr>
              <a:t>	</a:t>
            </a:r>
            <a:r>
              <a:rPr sz="1450" b="1" spc="5" dirty="0">
                <a:latin typeface="Arial"/>
                <a:cs typeface="Arial"/>
              </a:rPr>
              <a:t>After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75425" y="4140961"/>
            <a:ext cx="4678045" cy="8970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221615" marR="306070" indent="-208915">
              <a:lnSpc>
                <a:spcPts val="1710"/>
              </a:lnSpc>
              <a:spcBef>
                <a:spcPts val="195"/>
              </a:spcBef>
              <a:buFont typeface="Arial"/>
              <a:buChar char="•"/>
              <a:tabLst>
                <a:tab pos="221615" algn="l"/>
                <a:tab pos="222250" algn="l"/>
              </a:tabLst>
            </a:pPr>
            <a:r>
              <a:rPr sz="1450" b="1" spc="5" dirty="0">
                <a:latin typeface="Arial"/>
                <a:cs typeface="Arial"/>
              </a:rPr>
              <a:t>Before: </a:t>
            </a:r>
            <a:r>
              <a:rPr lang="en-US" sz="1450" spc="5" dirty="0">
                <a:latin typeface="Arial"/>
                <a:cs typeface="Arial"/>
              </a:rPr>
              <a:t>A clean uncompromised Windows Sandbox environment.</a:t>
            </a:r>
            <a:endParaRPr sz="1450" dirty="0">
              <a:latin typeface="Arial"/>
              <a:cs typeface="Arial"/>
            </a:endParaRPr>
          </a:p>
          <a:p>
            <a:pPr marL="221615" indent="-208915">
              <a:lnSpc>
                <a:spcPts val="1725"/>
              </a:lnSpc>
              <a:buFont typeface="Arial"/>
              <a:buChar char="•"/>
              <a:tabLst>
                <a:tab pos="221615" algn="l"/>
                <a:tab pos="222250" algn="l"/>
              </a:tabLst>
            </a:pPr>
            <a:r>
              <a:rPr sz="1450" b="1" spc="5" dirty="0">
                <a:latin typeface="Arial"/>
                <a:cs typeface="Arial"/>
              </a:rPr>
              <a:t>After: </a:t>
            </a:r>
            <a:r>
              <a:rPr lang="en-US" sz="1450" spc="5" dirty="0">
                <a:latin typeface="Arial"/>
                <a:cs typeface="Arial"/>
              </a:rPr>
              <a:t>A fully encrypted user directory, compromising even the desktop images.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631168" y="4822920"/>
            <a:ext cx="5114925" cy="95186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1617345" algn="l"/>
                <a:tab pos="5101590" algn="l"/>
              </a:tabLst>
            </a:pPr>
            <a:r>
              <a:rPr sz="2900" u="heavy" spc="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900" u="heavy" spc="1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Future</a:t>
            </a:r>
            <a:r>
              <a:rPr sz="2900" u="heavy" spc="-80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 </a:t>
            </a:r>
            <a:r>
              <a:rPr sz="2900" u="heavy" spc="1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Work	</a:t>
            </a:r>
            <a:endParaRPr sz="2900" dirty="0">
              <a:latin typeface="Arial"/>
              <a:cs typeface="Arial"/>
            </a:endParaRPr>
          </a:p>
          <a:p>
            <a:pPr marL="256540">
              <a:lnSpc>
                <a:spcPct val="100000"/>
              </a:lnSpc>
              <a:spcBef>
                <a:spcPts val="650"/>
              </a:spcBef>
            </a:pPr>
            <a:r>
              <a:rPr lang="en-US" sz="1700" dirty="0">
                <a:latin typeface="Arial"/>
                <a:cs typeface="Arial"/>
              </a:rPr>
              <a:t>Parallelizing Encryption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75425" y="5752336"/>
            <a:ext cx="4870668" cy="47384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1615" indent="-208915">
              <a:lnSpc>
                <a:spcPct val="100000"/>
              </a:lnSpc>
              <a:spcBef>
                <a:spcPts val="114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Encryption / Decryption runs serially</a:t>
            </a:r>
          </a:p>
          <a:p>
            <a:pPr marL="221615" indent="-208915">
              <a:lnSpc>
                <a:spcPct val="100000"/>
              </a:lnSpc>
              <a:spcBef>
                <a:spcPts val="114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Each file can be edited using a thread in a map pool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856274" y="6268036"/>
            <a:ext cx="4668520" cy="210185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10"/>
              </a:spcBef>
            </a:pPr>
            <a:r>
              <a:rPr lang="en-US" sz="1700" dirty="0">
                <a:latin typeface="Arial"/>
                <a:cs typeface="Arial"/>
              </a:rPr>
              <a:t>Circumventing Security</a:t>
            </a:r>
          </a:p>
          <a:p>
            <a:pPr marL="221615" indent="-208915">
              <a:lnSpc>
                <a:spcPts val="1730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Our program and macro was detected by the system at multiple points. This can potentially be improved.</a:t>
            </a:r>
          </a:p>
          <a:p>
            <a:pPr marL="221615" indent="-208915">
              <a:lnSpc>
                <a:spcPts val="1730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Chrome, Edge, and Windows Defender all saw the EXE as malicious.</a:t>
            </a:r>
          </a:p>
          <a:p>
            <a:pPr marL="221615" indent="-208915">
              <a:lnSpc>
                <a:spcPts val="1730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Office parses macros and flags any that download/execute payloads</a:t>
            </a:r>
            <a:endParaRPr lang="en-US" sz="1450" dirty="0">
              <a:latin typeface="Arial"/>
              <a:cs typeface="Arial"/>
            </a:endParaRPr>
          </a:p>
          <a:p>
            <a:pPr marL="1601470">
              <a:lnSpc>
                <a:spcPct val="100000"/>
              </a:lnSpc>
              <a:spcBef>
                <a:spcPts val="590"/>
              </a:spcBef>
            </a:pPr>
            <a:r>
              <a:rPr lang="en-US" sz="2900" spc="15" dirty="0">
                <a:solidFill>
                  <a:srgbClr val="FA6A1B"/>
                </a:solidFill>
                <a:latin typeface="Arial"/>
                <a:cs typeface="Arial"/>
              </a:rPr>
              <a:t>Summary</a:t>
            </a:r>
            <a:endParaRPr lang="en-US" sz="29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26308" y="4870475"/>
            <a:ext cx="3369310" cy="2877711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17804" indent="-205104">
              <a:lnSpc>
                <a:spcPct val="100000"/>
              </a:lnSpc>
              <a:spcBef>
                <a:spcPts val="104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Detects the home directory on Windows, and encrypts all files</a:t>
            </a:r>
          </a:p>
          <a:p>
            <a:pPr marL="217804" indent="-205104">
              <a:lnSpc>
                <a:spcPct val="100000"/>
              </a:lnSpc>
              <a:spcBef>
                <a:spcPts val="104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Decrypts the files only if the user scores 3 points in a game of snake</a:t>
            </a:r>
          </a:p>
          <a:p>
            <a:pPr marL="217804" indent="-205104">
              <a:lnSpc>
                <a:spcPct val="100000"/>
              </a:lnSpc>
              <a:spcBef>
                <a:spcPts val="104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Downloaded and executed via malicious VBA Office macro</a:t>
            </a:r>
          </a:p>
          <a:p>
            <a:pPr marL="217804" indent="-205104">
              <a:spcBef>
                <a:spcPts val="1040"/>
              </a:spcBef>
              <a:buFontTx/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Utilizes the python cryptography library to implement AES</a:t>
            </a:r>
          </a:p>
          <a:p>
            <a:pPr marL="217804" indent="-205104">
              <a:lnSpc>
                <a:spcPct val="100000"/>
              </a:lnSpc>
              <a:spcBef>
                <a:spcPts val="104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dirty="0">
                <a:latin typeface="Arial"/>
                <a:cs typeface="Arial"/>
              </a:rPr>
              <a:t>Utilizes a modified open source snake game written in python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643898" y="2725552"/>
            <a:ext cx="8423275" cy="13796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1615" marR="5080" indent="-208915">
              <a:lnSpc>
                <a:spcPct val="115399"/>
              </a:lnSpc>
              <a:spcBef>
                <a:spcPts val="9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We built a simple ransomware in python using easily available resources, packaged into an executable, and targeting Windows machines.</a:t>
            </a:r>
            <a:endParaRPr sz="1600" dirty="0">
              <a:latin typeface="Arial"/>
              <a:cs typeface="Arial"/>
            </a:endParaRPr>
          </a:p>
          <a:p>
            <a:pPr marL="221615" marR="104775" indent="-208915">
              <a:lnSpc>
                <a:spcPct val="115399"/>
              </a:lnSpc>
              <a:spcBef>
                <a:spcPts val="1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We do not want the executable to be used maliciously for actual ransomware purposes</a:t>
            </a:r>
          </a:p>
          <a:p>
            <a:pPr marL="221615" marR="104775" indent="-208915">
              <a:lnSpc>
                <a:spcPct val="115399"/>
              </a:lnSpc>
              <a:spcBef>
                <a:spcPts val="1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600" spc="5" dirty="0">
                <a:latin typeface="Arial"/>
                <a:cs typeface="Arial"/>
              </a:rPr>
              <a:t>To solve this, it does not encrypt data by default, and asks consent from the user.</a:t>
            </a:r>
          </a:p>
          <a:p>
            <a:pPr marL="221615" marR="104775" indent="-208915">
              <a:lnSpc>
                <a:spcPct val="115399"/>
              </a:lnSpc>
              <a:spcBef>
                <a:spcPts val="15"/>
              </a:spcBef>
              <a:buChar char="•"/>
              <a:tabLst>
                <a:tab pos="221615" algn="l"/>
                <a:tab pos="222250" algn="l"/>
              </a:tabLst>
            </a:pPr>
            <a:endParaRPr lang="en-US" sz="1450" spc="5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14246" y="10629256"/>
            <a:ext cx="4103911" cy="1607171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21615" marR="5080" indent="-208915">
              <a:lnSpc>
                <a:spcPct val="115399"/>
              </a:lnSpc>
              <a:spcBef>
                <a:spcPts val="9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00" spc="5" dirty="0">
                <a:latin typeface="Arial"/>
                <a:cs typeface="Arial"/>
              </a:rPr>
              <a:t>We created a phishing email which includes a word doc with a macro that downloads our ransomware exe</a:t>
            </a:r>
          </a:p>
          <a:p>
            <a:pPr marL="221615" marR="5080" indent="-208915">
              <a:lnSpc>
                <a:spcPct val="115399"/>
              </a:lnSpc>
              <a:spcBef>
                <a:spcPts val="9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00" spc="5" dirty="0">
                <a:latin typeface="Arial"/>
                <a:cs typeface="Arial"/>
              </a:rPr>
              <a:t>Looks completely innocuous, can be sent from any compromised account</a:t>
            </a:r>
          </a:p>
          <a:p>
            <a:pPr marL="221615" marR="5080" indent="-208915">
              <a:lnSpc>
                <a:spcPct val="115399"/>
              </a:lnSpc>
              <a:spcBef>
                <a:spcPts val="95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00" spc="5" dirty="0">
                <a:latin typeface="Arial"/>
                <a:cs typeface="Arial"/>
              </a:rPr>
              <a:t>Not flagged as spam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471883" y="9100663"/>
            <a:ext cx="2606453" cy="2558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1550" spc="15" dirty="0">
                <a:solidFill>
                  <a:srgbClr val="75787B"/>
                </a:solidFill>
                <a:latin typeface="Arial"/>
                <a:cs typeface="Arial"/>
              </a:rPr>
              <a:t>WannaCry Ransomware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40240" y="8773322"/>
            <a:ext cx="541655" cy="247650"/>
          </a:xfrm>
          <a:custGeom>
            <a:avLst/>
            <a:gdLst/>
            <a:ahLst/>
            <a:cxnLst/>
            <a:rect l="l" t="t" r="r" b="b"/>
            <a:pathLst>
              <a:path w="541654" h="247650">
                <a:moveTo>
                  <a:pt x="417502" y="0"/>
                </a:moveTo>
                <a:lnTo>
                  <a:pt x="417502" y="61855"/>
                </a:lnTo>
                <a:lnTo>
                  <a:pt x="0" y="61855"/>
                </a:lnTo>
                <a:lnTo>
                  <a:pt x="0" y="185582"/>
                </a:lnTo>
                <a:lnTo>
                  <a:pt x="417502" y="185582"/>
                </a:lnTo>
                <a:lnTo>
                  <a:pt x="417502" y="247438"/>
                </a:lnTo>
                <a:lnTo>
                  <a:pt x="541224" y="123719"/>
                </a:lnTo>
                <a:lnTo>
                  <a:pt x="4175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569817" y="8782898"/>
            <a:ext cx="1299210" cy="2235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9870" marR="5080" indent="-217170">
              <a:lnSpc>
                <a:spcPct val="101099"/>
              </a:lnSpc>
              <a:spcBef>
                <a:spcPts val="95"/>
              </a:spcBef>
            </a:pPr>
            <a:r>
              <a:rPr lang="en-US" sz="1450" spc="-5" dirty="0">
                <a:latin typeface="Arial"/>
                <a:cs typeface="Arial"/>
              </a:rPr>
              <a:t>Phishing Email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043380" y="8652335"/>
            <a:ext cx="1072515" cy="4483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just">
              <a:lnSpc>
                <a:spcPct val="101499"/>
              </a:lnSpc>
              <a:spcBef>
                <a:spcPts val="90"/>
              </a:spcBef>
            </a:pPr>
            <a:r>
              <a:rPr lang="en-US" sz="1450" spc="5" dirty="0">
                <a:latin typeface="Arial"/>
                <a:cs typeface="Arial"/>
              </a:rPr>
              <a:t>Filesystem Encryption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662455" y="8776634"/>
            <a:ext cx="541655" cy="247650"/>
          </a:xfrm>
          <a:custGeom>
            <a:avLst/>
            <a:gdLst/>
            <a:ahLst/>
            <a:cxnLst/>
            <a:rect l="l" t="t" r="r" b="b"/>
            <a:pathLst>
              <a:path w="541654" h="247650">
                <a:moveTo>
                  <a:pt x="417501" y="0"/>
                </a:moveTo>
                <a:lnTo>
                  <a:pt x="417501" y="61863"/>
                </a:lnTo>
                <a:lnTo>
                  <a:pt x="0" y="61863"/>
                </a:lnTo>
                <a:lnTo>
                  <a:pt x="0" y="185590"/>
                </a:lnTo>
                <a:lnTo>
                  <a:pt x="417501" y="185590"/>
                </a:lnTo>
                <a:lnTo>
                  <a:pt x="417501" y="247446"/>
                </a:lnTo>
                <a:lnTo>
                  <a:pt x="541220" y="123727"/>
                </a:lnTo>
                <a:lnTo>
                  <a:pt x="417501" y="0"/>
                </a:lnTo>
                <a:close/>
              </a:path>
            </a:pathLst>
          </a:custGeom>
          <a:solidFill>
            <a:srgbClr val="747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13481" y="8776634"/>
            <a:ext cx="541655" cy="247650"/>
          </a:xfrm>
          <a:custGeom>
            <a:avLst/>
            <a:gdLst/>
            <a:ahLst/>
            <a:cxnLst/>
            <a:rect l="l" t="t" r="r" b="b"/>
            <a:pathLst>
              <a:path w="541654" h="247650">
                <a:moveTo>
                  <a:pt x="417501" y="0"/>
                </a:moveTo>
                <a:lnTo>
                  <a:pt x="417501" y="61863"/>
                </a:lnTo>
                <a:lnTo>
                  <a:pt x="0" y="61863"/>
                </a:lnTo>
                <a:lnTo>
                  <a:pt x="0" y="185590"/>
                </a:lnTo>
                <a:lnTo>
                  <a:pt x="417501" y="185590"/>
                </a:lnTo>
                <a:lnTo>
                  <a:pt x="417501" y="247446"/>
                </a:lnTo>
                <a:lnTo>
                  <a:pt x="541220" y="123727"/>
                </a:lnTo>
                <a:lnTo>
                  <a:pt x="417501" y="0"/>
                </a:lnTo>
                <a:close/>
              </a:path>
            </a:pathLst>
          </a:custGeom>
          <a:solidFill>
            <a:srgbClr val="FA6A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728206" y="9644247"/>
            <a:ext cx="1137433" cy="4610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sz="1450" spc="5" dirty="0">
                <a:solidFill>
                  <a:srgbClr val="454545"/>
                </a:solidFill>
                <a:latin typeface="Arial"/>
                <a:cs typeface="Arial"/>
              </a:rPr>
              <a:t>Ransomware EXE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875433" y="8414268"/>
            <a:ext cx="4677410" cy="181671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1615" marR="276860" indent="-208915">
              <a:lnSpc>
                <a:spcPct val="101899"/>
              </a:lnSpc>
              <a:spcBef>
                <a:spcPts val="80"/>
              </a:spcBef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We determined that a ransomware is easy to implement in most languages</a:t>
            </a:r>
            <a:endParaRPr sz="1450" dirty="0">
              <a:latin typeface="Arial"/>
              <a:cs typeface="Arial"/>
            </a:endParaRPr>
          </a:p>
          <a:p>
            <a:pPr marL="221615" marR="132080" indent="-208915">
              <a:lnSpc>
                <a:spcPct val="101899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Modern copies of Windows by default does an excellent job of detecting ransomware, but older versions deployed in enterprises do not.</a:t>
            </a:r>
          </a:p>
          <a:p>
            <a:pPr marL="221615" marR="132080" indent="-208915">
              <a:lnSpc>
                <a:spcPct val="101899"/>
              </a:lnSpc>
              <a:buChar char="•"/>
              <a:tabLst>
                <a:tab pos="221615" algn="l"/>
                <a:tab pos="222250" algn="l"/>
              </a:tabLst>
            </a:pPr>
            <a:r>
              <a:rPr lang="en-US" sz="1450" spc="5" dirty="0">
                <a:latin typeface="Arial"/>
                <a:cs typeface="Arial"/>
              </a:rPr>
              <a:t>To protect these systems, it is imperative that files are backed up routinely and securely in offside or cloud locations.</a:t>
            </a:r>
          </a:p>
        </p:txBody>
      </p:sp>
      <p:sp>
        <p:nvSpPr>
          <p:cNvPr id="43" name="object 43"/>
          <p:cNvSpPr/>
          <p:nvPr/>
        </p:nvSpPr>
        <p:spPr>
          <a:xfrm>
            <a:off x="17033127" y="3150643"/>
            <a:ext cx="541655" cy="247650"/>
          </a:xfrm>
          <a:custGeom>
            <a:avLst/>
            <a:gdLst/>
            <a:ahLst/>
            <a:cxnLst/>
            <a:rect l="l" t="t" r="r" b="b"/>
            <a:pathLst>
              <a:path w="541655" h="247650">
                <a:moveTo>
                  <a:pt x="417509" y="0"/>
                </a:moveTo>
                <a:lnTo>
                  <a:pt x="417509" y="61863"/>
                </a:lnTo>
                <a:lnTo>
                  <a:pt x="0" y="61863"/>
                </a:lnTo>
                <a:lnTo>
                  <a:pt x="0" y="185582"/>
                </a:lnTo>
                <a:lnTo>
                  <a:pt x="417509" y="185582"/>
                </a:lnTo>
                <a:lnTo>
                  <a:pt x="417509" y="247446"/>
                </a:lnTo>
                <a:lnTo>
                  <a:pt x="541228" y="123727"/>
                </a:lnTo>
                <a:lnTo>
                  <a:pt x="417509" y="0"/>
                </a:lnTo>
                <a:close/>
              </a:path>
            </a:pathLst>
          </a:custGeom>
          <a:solidFill>
            <a:srgbClr val="FA6A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0464" y="5217603"/>
            <a:ext cx="4777740" cy="0"/>
          </a:xfrm>
          <a:custGeom>
            <a:avLst/>
            <a:gdLst/>
            <a:ahLst/>
            <a:cxnLst/>
            <a:rect l="l" t="t" r="r" b="b"/>
            <a:pathLst>
              <a:path w="4777740">
                <a:moveTo>
                  <a:pt x="4777582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643868" y="8355572"/>
            <a:ext cx="5089525" cy="0"/>
          </a:xfrm>
          <a:custGeom>
            <a:avLst/>
            <a:gdLst/>
            <a:ahLst/>
            <a:cxnLst/>
            <a:rect l="l" t="t" r="r" b="b"/>
            <a:pathLst>
              <a:path w="5089525">
                <a:moveTo>
                  <a:pt x="5089306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26093" y="8355572"/>
            <a:ext cx="8926830" cy="0"/>
          </a:xfrm>
          <a:custGeom>
            <a:avLst/>
            <a:gdLst/>
            <a:ahLst/>
            <a:cxnLst/>
            <a:rect l="l" t="t" r="r" b="b"/>
            <a:pathLst>
              <a:path w="8926830">
                <a:moveTo>
                  <a:pt x="8926636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26093" y="10377810"/>
            <a:ext cx="8926830" cy="0"/>
          </a:xfrm>
          <a:custGeom>
            <a:avLst/>
            <a:gdLst/>
            <a:ahLst/>
            <a:cxnLst/>
            <a:rect l="l" t="t" r="r" b="b"/>
            <a:pathLst>
              <a:path w="8926830">
                <a:moveTo>
                  <a:pt x="8926636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26093" y="4556572"/>
            <a:ext cx="8926830" cy="0"/>
          </a:xfrm>
          <a:custGeom>
            <a:avLst/>
            <a:gdLst/>
            <a:ahLst/>
            <a:cxnLst/>
            <a:rect l="l" t="t" r="r" b="b"/>
            <a:pathLst>
              <a:path w="8926830">
                <a:moveTo>
                  <a:pt x="8926636" y="0"/>
                </a:moveTo>
                <a:lnTo>
                  <a:pt x="0" y="0"/>
                </a:lnTo>
              </a:path>
            </a:pathLst>
          </a:custGeom>
          <a:ln w="17451">
            <a:solidFill>
              <a:srgbClr val="F96A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4631168" y="10024657"/>
            <a:ext cx="5114925" cy="239828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1689735" algn="l"/>
                <a:tab pos="5101590" algn="l"/>
              </a:tabLst>
            </a:pPr>
            <a:r>
              <a:rPr sz="2900" u="heavy" spc="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900" u="heavy" spc="1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/>
                <a:cs typeface="Arial"/>
              </a:rPr>
              <a:t>References	</a:t>
            </a:r>
            <a:endParaRPr sz="2900" dirty="0">
              <a:latin typeface="Arial"/>
              <a:cs typeface="Arial"/>
            </a:endParaRPr>
          </a:p>
          <a:p>
            <a:pPr marL="431165" marR="17780" indent="-174625">
              <a:lnSpc>
                <a:spcPct val="101600"/>
              </a:lnSpc>
              <a:spcBef>
                <a:spcPts val="680"/>
              </a:spcBef>
              <a:buFontTx/>
              <a:buChar char="•"/>
              <a:tabLst>
                <a:tab pos="431800" algn="l"/>
              </a:tabLst>
            </a:pPr>
            <a:r>
              <a:rPr lang="en-US" sz="1450" dirty="0">
                <a:latin typeface="Arial"/>
                <a:cs typeface="Arial"/>
              </a:rPr>
              <a:t>U.S. Cybersecurity and Infrastructure Security Agency. 2019. Ransomware.(2019). https://</a:t>
            </a:r>
            <a:r>
              <a:rPr lang="en-US" sz="1450" dirty="0" err="1">
                <a:latin typeface="Arial"/>
                <a:cs typeface="Arial"/>
              </a:rPr>
              <a:t>www.us-cert.gov</a:t>
            </a:r>
            <a:r>
              <a:rPr lang="en-US" sz="1450" dirty="0">
                <a:latin typeface="Arial"/>
                <a:cs typeface="Arial"/>
              </a:rPr>
              <a:t>/Ransomware</a:t>
            </a:r>
          </a:p>
          <a:p>
            <a:pPr marL="431165" marR="17780" indent="-174625">
              <a:lnSpc>
                <a:spcPct val="101600"/>
              </a:lnSpc>
              <a:spcBef>
                <a:spcPts val="680"/>
              </a:spcBef>
              <a:buFontTx/>
              <a:buChar char="•"/>
              <a:tabLst>
                <a:tab pos="431800" algn="l"/>
              </a:tabLst>
            </a:pPr>
            <a:r>
              <a:rPr lang="en-US" sz="1450" dirty="0">
                <a:latin typeface="Arial"/>
                <a:cs typeface="Arial"/>
              </a:rPr>
              <a:t>Kaspersky Lab. 2018. What are the different types of ransomware? (2018). https://</a:t>
            </a:r>
            <a:r>
              <a:rPr lang="en-US" sz="1450" dirty="0" err="1">
                <a:latin typeface="Arial"/>
                <a:cs typeface="Arial"/>
              </a:rPr>
              <a:t>www.kaspersky.co.uk</a:t>
            </a:r>
            <a:r>
              <a:rPr lang="en-US" sz="1450" dirty="0">
                <a:latin typeface="Arial"/>
                <a:cs typeface="Arial"/>
              </a:rPr>
              <a:t>/resource-center/threats/ransomware-examples</a:t>
            </a:r>
            <a:endParaRPr sz="1450" dirty="0">
              <a:latin typeface="Arial"/>
              <a:cs typeface="Arial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AAD504D-E83C-0747-A6D8-82867461D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762" y="8438137"/>
            <a:ext cx="1166642" cy="1477747"/>
          </a:xfrm>
          <a:prstGeom prst="rect">
            <a:avLst/>
          </a:prstGeom>
        </p:spPr>
      </p:pic>
      <p:sp>
        <p:nvSpPr>
          <p:cNvPr id="52" name="object 37">
            <a:extLst>
              <a:ext uri="{FF2B5EF4-FFF2-40B4-BE49-F238E27FC236}">
                <a16:creationId xmlns:a16="http://schemas.microsoft.com/office/drawing/2014/main" id="{F652330B-2DE2-3245-9D2E-0D9BFD59B0CE}"/>
              </a:ext>
            </a:extLst>
          </p:cNvPr>
          <p:cNvSpPr txBox="1"/>
          <p:nvPr/>
        </p:nvSpPr>
        <p:spPr>
          <a:xfrm>
            <a:off x="7963486" y="9664413"/>
            <a:ext cx="1025194" cy="2378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sz="1450" dirty="0">
                <a:latin typeface="Arial"/>
                <a:cs typeface="Arial"/>
              </a:rPr>
              <a:t>Word Doc</a:t>
            </a:r>
            <a:endParaRPr sz="1450" dirty="0">
              <a:latin typeface="Arial"/>
              <a:cs typeface="Arial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ECEE198-05C1-434E-9CAC-24C8D402F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55" y="9488378"/>
            <a:ext cx="3709000" cy="280029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3779F78-6537-CF42-89E3-7DB318392AE2}"/>
              </a:ext>
            </a:extLst>
          </p:cNvPr>
          <p:cNvSpPr txBox="1"/>
          <p:nvPr/>
        </p:nvSpPr>
        <p:spPr>
          <a:xfrm>
            <a:off x="338791" y="1240226"/>
            <a:ext cx="8328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Aidan Rubenstein </a:t>
            </a:r>
            <a:r>
              <a:rPr lang="en-US" u="sng" dirty="0">
                <a:hlinkClick r:id="rId6"/>
              </a:rPr>
              <a:t>ar2126@rit.ed</a:t>
            </a:r>
            <a:r>
              <a:rPr lang="en-US" u="sng" dirty="0"/>
              <a:t>u 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Andrew </a:t>
            </a:r>
            <a:r>
              <a:rPr lang="en-US" spc="5" dirty="0" err="1">
                <a:solidFill>
                  <a:srgbClr val="434343"/>
                </a:solidFill>
                <a:latin typeface="Arial"/>
                <a:cs typeface="Arial"/>
              </a:rPr>
              <a:t>Giannone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  <a:hlinkClick r:id="rId7"/>
              </a:rPr>
              <a:t>atg5232@rit.edu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</a:p>
          <a:p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Evan Hirsh</a:t>
            </a:r>
            <a:r>
              <a:rPr lang="en-US" spc="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F96A1B"/>
                </a:solidFill>
                <a:latin typeface="Arial"/>
                <a:cs typeface="Arial"/>
                <a:hlinkClick r:id="rId8"/>
              </a:rPr>
              <a:t>exh7928@rit.edu</a:t>
            </a:r>
            <a:r>
              <a:rPr lang="en-US" spc="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lang="en-US" spc="5" dirty="0">
                <a:latin typeface="Arial"/>
                <a:cs typeface="Arial"/>
              </a:rPr>
              <a:t>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75787B"/>
                </a:solidFill>
                <a:latin typeface="Arial"/>
                <a:cs typeface="Arial"/>
              </a:rPr>
              <a:t>■</a:t>
            </a:r>
            <a:r>
              <a:rPr lang="en-US" dirty="0">
                <a:solidFill>
                  <a:srgbClr val="75787B"/>
                </a:solidFill>
                <a:latin typeface="Arial"/>
                <a:cs typeface="Arial"/>
              </a:rPr>
              <a:t> </a:t>
            </a:r>
            <a:r>
              <a:rPr lang="en-US" spc="5" dirty="0">
                <a:solidFill>
                  <a:srgbClr val="F96A1B"/>
                </a:solidFill>
                <a:latin typeface="Arial"/>
                <a:cs typeface="Arial"/>
              </a:rPr>
              <a:t>■ </a:t>
            </a:r>
            <a:r>
              <a:rPr lang="en-US" dirty="0">
                <a:solidFill>
                  <a:srgbClr val="434343"/>
                </a:solidFill>
                <a:latin typeface="Arial"/>
                <a:cs typeface="Arial"/>
              </a:rPr>
              <a:t>Advisor: Dr. Rajendra K. Raj</a:t>
            </a:r>
            <a:r>
              <a:rPr lang="en-US" spc="-1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F96A1B"/>
                </a:solidFill>
                <a:latin typeface="Arial"/>
                <a:cs typeface="Arial"/>
                <a:hlinkClick r:id="rId9"/>
              </a:rPr>
              <a:t>rkr@cs.rit.edu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56" name="object 17">
            <a:extLst>
              <a:ext uri="{FF2B5EF4-FFF2-40B4-BE49-F238E27FC236}">
                <a16:creationId xmlns:a16="http://schemas.microsoft.com/office/drawing/2014/main" id="{2E0F6F8A-EC2D-B344-8E8E-122C53D58D86}"/>
              </a:ext>
            </a:extLst>
          </p:cNvPr>
          <p:cNvSpPr txBox="1"/>
          <p:nvPr/>
        </p:nvSpPr>
        <p:spPr>
          <a:xfrm>
            <a:off x="253227" y="1950086"/>
            <a:ext cx="5043767" cy="46294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  <a:tabLst>
                <a:tab pos="2042160" algn="l"/>
                <a:tab pos="5101590" algn="l"/>
              </a:tabLst>
            </a:pPr>
            <a:r>
              <a:rPr lang="en-US" sz="2900" spc="5" dirty="0">
                <a:solidFill>
                  <a:srgbClr val="FA6A1B"/>
                </a:solidFill>
                <a:uFill>
                  <a:solidFill>
                    <a:srgbClr val="F96A1B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8A6F29E-0BAF-2C41-B405-DAE05E8E7D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1083" y="8511421"/>
            <a:ext cx="935424" cy="935424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AA3F3B-5CE8-A944-AE19-ED9BE66DA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224" y="4599424"/>
            <a:ext cx="1612397" cy="168112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36EE6CD-1218-F94E-ABC2-5840FBDF9BAE}"/>
              </a:ext>
            </a:extLst>
          </p:cNvPr>
          <p:cNvSpPr/>
          <p:nvPr/>
        </p:nvSpPr>
        <p:spPr>
          <a:xfrm>
            <a:off x="8806048" y="2010839"/>
            <a:ext cx="2365071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900" spc="15" dirty="0">
                <a:solidFill>
                  <a:srgbClr val="F96A1B"/>
                </a:solidFill>
                <a:latin typeface="Arial"/>
                <a:cs typeface="Arial"/>
              </a:rPr>
              <a:t>Our Program</a:t>
            </a:r>
            <a:endParaRPr lang="en-US" sz="2900" dirty="0">
              <a:latin typeface="Arial"/>
              <a:cs typeface="Arial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7AC7A6C-CA7C-5A48-9F45-B32AC19B4E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5793" y="6381299"/>
            <a:ext cx="4927260" cy="150356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AB3B963-230E-0E47-B36C-C0988845C0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7723"/>
          <a:stretch/>
        </p:blipFill>
        <p:spPr>
          <a:xfrm>
            <a:off x="10213451" y="10458099"/>
            <a:ext cx="3649585" cy="191908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24BB0DC-B23F-B345-855D-91A46E0BB1C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829" t="9269" r="10413" b="19107"/>
          <a:stretch/>
        </p:blipFill>
        <p:spPr>
          <a:xfrm>
            <a:off x="14839334" y="2546519"/>
            <a:ext cx="1974664" cy="127054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3BAB343-7440-9A44-9D42-B39EA0563C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79388" y="2601001"/>
            <a:ext cx="2411273" cy="12278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572</Words>
  <Application>Microsoft Macintosh PowerPoint</Application>
  <PresentationFormat>Custom</PresentationFormat>
  <Paragraphs>52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Constructing Malicious Ransomware In Python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Bystander Privacy Framework for Mixed Reality Applications</dc:title>
  <cp:lastModifiedBy>Evan Hirsh</cp:lastModifiedBy>
  <cp:revision>12</cp:revision>
  <dcterms:created xsi:type="dcterms:W3CDTF">2020-03-19T17:18:18Z</dcterms:created>
  <dcterms:modified xsi:type="dcterms:W3CDTF">2020-04-28T01:28:43Z</dcterms:modified>
</cp:coreProperties>
</file>